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Libre Franklin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vfYDOzKIrA9NkSWy23h2bN2Mux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phaëlle Simonet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8968739ef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38968739e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8968739ef5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38968739ef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968739ef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8968739e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968739ef5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8968739ef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8acb06a684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38acb06a68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acb06a684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g38acb06a68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8acb06a684_1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38acb06a684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3feb65bc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383feb65b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043e9d12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g38043e9d12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77baeb6b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3877baeb6b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844b749f37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844b749f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44b749f37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3844b749f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892814bbe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892814b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892814bbe0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3892814bbe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92814bbe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3892814bbe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92814bbe0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3892814bb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>
            <a:spLocks noGrp="1"/>
          </p:cNvSpPr>
          <p:nvPr>
            <p:ph type="pic" idx="2"/>
          </p:nvPr>
        </p:nvSpPr>
        <p:spPr>
          <a:xfrm>
            <a:off x="1331913" y="0"/>
            <a:ext cx="7812000" cy="4948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CH"/>
          </a:p>
        </p:txBody>
      </p:sp>
      <p:sp>
        <p:nvSpPr>
          <p:cNvPr id="19" name="Google Shape;19;p17"/>
          <p:cNvSpPr txBox="1">
            <a:spLocks noGrp="1"/>
          </p:cNvSpPr>
          <p:nvPr>
            <p:ph type="ctrTitle"/>
          </p:nvPr>
        </p:nvSpPr>
        <p:spPr>
          <a:xfrm>
            <a:off x="6405563" y="786535"/>
            <a:ext cx="2738400" cy="233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15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47" y="80283"/>
            <a:ext cx="1175300" cy="50865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body" idx="3"/>
          </p:nvPr>
        </p:nvSpPr>
        <p:spPr>
          <a:xfrm>
            <a:off x="6400800" y="4683125"/>
            <a:ext cx="1828800" cy="46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9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4"/>
          </p:nvPr>
        </p:nvSpPr>
        <p:spPr>
          <a:xfrm>
            <a:off x="82550" y="4440264"/>
            <a:ext cx="698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6860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630"/>
              <a:buFont typeface="Arial"/>
              <a:buChar char="•"/>
              <a:defRPr sz="7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de section">
  <p:cSld name="2_Titre de sec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3671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body" idx="2"/>
          </p:nvPr>
        </p:nvSpPr>
        <p:spPr>
          <a:xfrm>
            <a:off x="4959772" y="1563688"/>
            <a:ext cx="3671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"/>
          <p:cNvSpPr>
            <a:spLocks noGrp="1"/>
          </p:cNvSpPr>
          <p:nvPr>
            <p:ph type="pic" idx="2"/>
          </p:nvPr>
        </p:nvSpPr>
        <p:spPr>
          <a:xfrm>
            <a:off x="904875" y="0"/>
            <a:ext cx="8239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6405563" y="2571750"/>
            <a:ext cx="2738400" cy="211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9"/>
          <p:cNvSpPr>
            <a:spLocks noGrp="1"/>
          </p:cNvSpPr>
          <p:nvPr>
            <p:ph type="pic" idx="2"/>
          </p:nvPr>
        </p:nvSpPr>
        <p:spPr>
          <a:xfrm>
            <a:off x="904875" y="0"/>
            <a:ext cx="7726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9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>
            <a:spLocks noGrp="1"/>
          </p:cNvSpPr>
          <p:nvPr>
            <p:ph type="pic" idx="2"/>
          </p:nvPr>
        </p:nvSpPr>
        <p:spPr>
          <a:xfrm>
            <a:off x="904875" y="3114674"/>
            <a:ext cx="8239200" cy="20289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647000" cy="14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45816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>
            <a:spLocks noGrp="1"/>
          </p:cNvSpPr>
          <p:nvPr>
            <p:ph type="pic" idx="2"/>
          </p:nvPr>
        </p:nvSpPr>
        <p:spPr>
          <a:xfrm>
            <a:off x="5486400" y="0"/>
            <a:ext cx="31449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CH"/>
          </a:p>
        </p:txBody>
      </p:sp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">
  <p:cSld name="1_Titre de sec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">
  <p:cSld name="2_Titre et contenu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6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904876" y="131032"/>
            <a:ext cx="314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et contenu">
  <p:cSld name="4_Titre et contenu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6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4049395" y="131032"/>
            <a:ext cx="314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904875" y="1563688"/>
            <a:ext cx="3144900" cy="35799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6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904875" y="13103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  <a:defRPr sz="32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marR="0" lvl="0" indent="-33147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 rot="-5400000">
            <a:off x="-1221499" y="2778490"/>
            <a:ext cx="3341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0273" y="132334"/>
            <a:ext cx="653955" cy="2830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6"/>
          <p:cNvSpPr/>
          <p:nvPr/>
        </p:nvSpPr>
        <p:spPr>
          <a:xfrm rot="-5400000">
            <a:off x="430022" y="4897810"/>
            <a:ext cx="456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d.ch/environnement/eaux/amenagement-des-cours-deau-protection-contre-les-crues-renaturation-ruissellement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ishs2024.ethz.ch/program/technical-tour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 title="10312_091119-4r_WEB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96" b="2696"/>
          <a:stretch/>
        </p:blipFill>
        <p:spPr>
          <a:xfrm>
            <a:off x="1331913" y="0"/>
            <a:ext cx="7812000" cy="49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"/>
          <p:cNvSpPr txBox="1">
            <a:spLocks noGrp="1"/>
          </p:cNvSpPr>
          <p:nvPr>
            <p:ph type="ctrTitle"/>
          </p:nvPr>
        </p:nvSpPr>
        <p:spPr>
          <a:xfrm>
            <a:off x="5826925" y="777875"/>
            <a:ext cx="3317100" cy="13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r>
              <a:rPr lang="fr-FR" sz="2577"/>
              <a:t>Pont de Branson</a:t>
            </a:r>
            <a:endParaRPr sz="257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r>
              <a:rPr lang="fr-FR" sz="2077"/>
              <a:t>Martigny - Fully</a:t>
            </a:r>
            <a:endParaRPr sz="3400"/>
          </a:p>
        </p:txBody>
      </p:sp>
      <p:sp>
        <p:nvSpPr>
          <p:cNvPr id="122" name="Google Shape;122;p1"/>
          <p:cNvSpPr txBox="1">
            <a:spLocks noGrp="1"/>
          </p:cNvSpPr>
          <p:nvPr>
            <p:ph type="subTitle" idx="1"/>
          </p:nvPr>
        </p:nvSpPr>
        <p:spPr>
          <a:xfrm>
            <a:off x="146988" y="1636972"/>
            <a:ext cx="1828800" cy="156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fr-FR"/>
              <a:t>Hydraulique fluviale et aménagement de cours d’eau</a:t>
            </a:r>
            <a:endParaRPr/>
          </a:p>
        </p:txBody>
      </p:sp>
      <p:sp>
        <p:nvSpPr>
          <p:cNvPr id="123" name="Google Shape;123;p1"/>
          <p:cNvSpPr txBox="1">
            <a:spLocks noGrp="1"/>
          </p:cNvSpPr>
          <p:nvPr>
            <p:ph type="body" idx="4"/>
          </p:nvPr>
        </p:nvSpPr>
        <p:spPr>
          <a:xfrm>
            <a:off x="111771" y="4119461"/>
            <a:ext cx="11163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r>
              <a:rPr lang="fr-FR" sz="900">
                <a:solidFill>
                  <a:srgbClr val="666666"/>
                </a:solidFill>
              </a:rPr>
              <a:t>Jessica Tiago</a:t>
            </a:r>
            <a:endParaRPr sz="900">
              <a:solidFill>
                <a:srgbClr val="666666"/>
              </a:solidFill>
            </a:endParaRPr>
          </a:p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r>
              <a:rPr lang="fr-FR" sz="900">
                <a:solidFill>
                  <a:srgbClr val="666666"/>
                </a:solidFill>
              </a:rPr>
              <a:t>Colin Liaudat</a:t>
            </a:r>
            <a:endParaRPr sz="900">
              <a:solidFill>
                <a:srgbClr val="666666"/>
              </a:solidFill>
            </a:endParaRPr>
          </a:p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r>
              <a:rPr lang="fr-FR" sz="900">
                <a:solidFill>
                  <a:srgbClr val="666666"/>
                </a:solidFill>
              </a:rPr>
              <a:t>Sébastien Müller</a:t>
            </a:r>
            <a:endParaRPr sz="900">
              <a:solidFill>
                <a:srgbClr val="666666"/>
              </a:solidFill>
            </a:endParaRPr>
          </a:p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r>
              <a:rPr lang="fr-FR" sz="900">
                <a:solidFill>
                  <a:srgbClr val="666666"/>
                </a:solidFill>
              </a:rPr>
              <a:t>Raphaëlle Simonet</a:t>
            </a:r>
            <a:endParaRPr sz="900">
              <a:solidFill>
                <a:srgbClr val="666666"/>
              </a:solidFill>
            </a:endParaRPr>
          </a:p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r>
              <a:rPr lang="fr-FR" sz="900">
                <a:solidFill>
                  <a:srgbClr val="666666"/>
                </a:solidFill>
              </a:rPr>
              <a:t>Tristan Salzmann</a:t>
            </a:r>
            <a:endParaRPr sz="900">
              <a:solidFill>
                <a:srgbClr val="666666"/>
              </a:solidFill>
            </a:endParaRPr>
          </a:p>
          <a:p>
            <a:pPr marL="114300" lvl="0" indent="-679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0"/>
              <a:buFont typeface="Arial"/>
              <a:buNone/>
            </a:pPr>
            <a:endParaRPr sz="900"/>
          </a:p>
        </p:txBody>
      </p:sp>
      <p:sp>
        <p:nvSpPr>
          <p:cNvPr id="124" name="Google Shape;124;p1"/>
          <p:cNvSpPr txBox="1"/>
          <p:nvPr/>
        </p:nvSpPr>
        <p:spPr>
          <a:xfrm>
            <a:off x="4276850" y="4914550"/>
            <a:ext cx="294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7068432" y="4876149"/>
            <a:ext cx="2227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-FR" sz="600" i="1" dirty="0">
                <a:solidFill>
                  <a:srgbClr val="666666"/>
                </a:solidFill>
              </a:rPr>
              <a:t>https://www.dic-ing.ch/projects-catalog/projects/pont-de-branson/</a:t>
            </a:r>
            <a:endParaRPr sz="600" b="0" i="1" u="none" strike="noStrike" cap="none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950" y="1937250"/>
            <a:ext cx="3317050" cy="259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8968739ef5_0_0"/>
          <p:cNvSpPr txBox="1">
            <a:spLocks noGrp="1"/>
          </p:cNvSpPr>
          <p:nvPr>
            <p:ph type="body" idx="1"/>
          </p:nvPr>
        </p:nvSpPr>
        <p:spPr>
          <a:xfrm>
            <a:off x="-170529" y="1059711"/>
            <a:ext cx="28785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Herses à bois 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retiennent le bois flottant en cas de crue en amont du pont 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=&gt; évitent les bouchons au niveau du pont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Zones inondables </a:t>
            </a:r>
            <a:r>
              <a:rPr lang="fr-FR" sz="1500"/>
              <a:t>permettent d’attirer des espèces vivant en zone humide (ex. limicoles) </a:t>
            </a:r>
            <a:endParaRPr sz="1500"/>
          </a:p>
        </p:txBody>
      </p:sp>
      <p:sp>
        <p:nvSpPr>
          <p:cNvPr id="229" name="Google Shape;229;g38968739ef5_0_0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5. Variante 1 - Zones inondables</a:t>
            </a:r>
            <a:endParaRPr/>
          </a:p>
        </p:txBody>
      </p:sp>
      <p:sp>
        <p:nvSpPr>
          <p:cNvPr id="230" name="Google Shape;230;g38968739ef5_0_0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31" name="Google Shape;231;g38968739ef5_0_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Tristan</a:t>
            </a:r>
            <a:endParaRPr/>
          </a:p>
        </p:txBody>
      </p:sp>
      <p:sp>
        <p:nvSpPr>
          <p:cNvPr id="232" name="Google Shape;232;g38968739ef5_0_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pic>
        <p:nvPicPr>
          <p:cNvPr id="233" name="Google Shape;233;g38968739ef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375" y="838725"/>
            <a:ext cx="5909625" cy="37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968739ef5_0_14"/>
          <p:cNvSpPr txBox="1">
            <a:spLocks noGrp="1"/>
          </p:cNvSpPr>
          <p:nvPr>
            <p:ph type="body" idx="1"/>
          </p:nvPr>
        </p:nvSpPr>
        <p:spPr>
          <a:xfrm>
            <a:off x="-185300" y="1097074"/>
            <a:ext cx="31953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Approfondissement du lit: 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permet d’avoir une marge de manoeuvre supplémentaire vis-à-vis du coude du Rhône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Herses à bois:  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ont la même fonction que dans var.1, mais sont agencées différemment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Élargissements:</a:t>
            </a:r>
            <a:r>
              <a:rPr lang="fr-FR" sz="1500"/>
              <a:t> 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permettent de créer des variations dans le cours d’eau (propice faune &amp; flore), ainsi que des espaces de loisirs </a:t>
            </a:r>
            <a:endParaRPr sz="1500"/>
          </a:p>
        </p:txBody>
      </p:sp>
      <p:sp>
        <p:nvSpPr>
          <p:cNvPr id="239" name="Google Shape;239;g38968739ef5_0_14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5. Variante 2 - Elargissement</a:t>
            </a:r>
            <a:endParaRPr/>
          </a:p>
        </p:txBody>
      </p:sp>
      <p:sp>
        <p:nvSpPr>
          <p:cNvPr id="240" name="Google Shape;240;g38968739ef5_0_14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41" name="Google Shape;241;g38968739ef5_0_14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Tristan</a:t>
            </a:r>
            <a:endParaRPr/>
          </a:p>
        </p:txBody>
      </p:sp>
      <p:sp>
        <p:nvSpPr>
          <p:cNvPr id="242" name="Google Shape;242;g38968739ef5_0_1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pic>
        <p:nvPicPr>
          <p:cNvPr id="243" name="Google Shape;243;g38968739ef5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000" y="838725"/>
            <a:ext cx="5731874" cy="36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8968739ef5_0_24"/>
          <p:cNvSpPr txBox="1">
            <a:spLocks noGrp="1"/>
          </p:cNvSpPr>
          <p:nvPr>
            <p:ph type="body" idx="1"/>
          </p:nvPr>
        </p:nvSpPr>
        <p:spPr>
          <a:xfrm>
            <a:off x="-170425" y="1421133"/>
            <a:ext cx="3145200" cy="3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Herses à bois: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les deux styles de herses à bois seraient utilisées, mais dans des zones différentes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/>
              <a:t>Variante mixte: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permet d’avoir une emprise territoriale minimale tout en créant des zones humides (synergie agriculture possible) apportant un environnement varié</a:t>
            </a:r>
            <a:endParaRPr sz="1500"/>
          </a:p>
        </p:txBody>
      </p:sp>
      <p:sp>
        <p:nvSpPr>
          <p:cNvPr id="249" name="Google Shape;249;g38968739ef5_0_24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r>
              <a:rPr lang="fr-FR" sz="2480"/>
              <a:t>5. Variante 3 - Zones inondables + élargissement</a:t>
            </a:r>
            <a:endParaRPr sz="2480"/>
          </a:p>
        </p:txBody>
      </p:sp>
      <p:sp>
        <p:nvSpPr>
          <p:cNvPr id="250" name="Google Shape;250;g38968739ef5_0_24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51" name="Google Shape;251;g38968739ef5_0_24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Tristan</a:t>
            </a:r>
            <a:endParaRPr/>
          </a:p>
        </p:txBody>
      </p:sp>
      <p:sp>
        <p:nvSpPr>
          <p:cNvPr id="252" name="Google Shape;252;g38968739ef5_0_2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pic>
        <p:nvPicPr>
          <p:cNvPr id="253" name="Google Shape;253;g38968739ef5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000" y="838725"/>
            <a:ext cx="5764602" cy="37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968739ef5_0_36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r>
              <a:rPr lang="fr-FR" sz="2880"/>
              <a:t>5. Concept de herse à bois</a:t>
            </a:r>
            <a:endParaRPr sz="2880"/>
          </a:p>
        </p:txBody>
      </p:sp>
      <p:sp>
        <p:nvSpPr>
          <p:cNvPr id="259" name="Google Shape;259;g38968739ef5_0_36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60" name="Google Shape;260;g38968739ef5_0_36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Tristan</a:t>
            </a:r>
            <a:endParaRPr/>
          </a:p>
        </p:txBody>
      </p:sp>
      <p:sp>
        <p:nvSpPr>
          <p:cNvPr id="261" name="Google Shape;261;g38968739ef5_0_3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262" name="Google Shape;262;g38968739ef5_0_36"/>
          <p:cNvSpPr txBox="1"/>
          <p:nvPr/>
        </p:nvSpPr>
        <p:spPr>
          <a:xfrm>
            <a:off x="613875" y="542950"/>
            <a:ext cx="399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Herse à bois avec élargissement</a:t>
            </a:r>
            <a:endParaRPr sz="1800"/>
          </a:p>
        </p:txBody>
      </p:sp>
      <p:sp>
        <p:nvSpPr>
          <p:cNvPr id="263" name="Google Shape;263;g38968739ef5_0_36"/>
          <p:cNvSpPr txBox="1"/>
          <p:nvPr/>
        </p:nvSpPr>
        <p:spPr>
          <a:xfrm>
            <a:off x="4887350" y="542950"/>
            <a:ext cx="399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Herse à bois sans élargissement</a:t>
            </a:r>
            <a:endParaRPr sz="1800"/>
          </a:p>
        </p:txBody>
      </p:sp>
      <p:grpSp>
        <p:nvGrpSpPr>
          <p:cNvPr id="264" name="Google Shape;264;g38968739ef5_0_36"/>
          <p:cNvGrpSpPr/>
          <p:nvPr/>
        </p:nvGrpSpPr>
        <p:grpSpPr>
          <a:xfrm>
            <a:off x="783325" y="925150"/>
            <a:ext cx="3122476" cy="2346375"/>
            <a:chOff x="783325" y="925150"/>
            <a:chExt cx="3122476" cy="2346375"/>
          </a:xfrm>
        </p:grpSpPr>
        <p:pic>
          <p:nvPicPr>
            <p:cNvPr id="265" name="Google Shape;265;g38968739ef5_0_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3325" y="925150"/>
              <a:ext cx="3122475" cy="234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g38968739ef5_0_36"/>
            <p:cNvSpPr txBox="1"/>
            <p:nvPr/>
          </p:nvSpPr>
          <p:spPr>
            <a:xfrm>
              <a:off x="783325" y="2960775"/>
              <a:ext cx="3000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>
                  <a:solidFill>
                    <a:srgbClr val="FFFFFF"/>
                  </a:solidFill>
                </a:rPr>
                <a:t>ETH Zürich :</a:t>
              </a:r>
              <a:r>
                <a:rPr lang="fr-FR" sz="800">
                  <a:solidFill>
                    <a:srgbClr val="FFFFFF"/>
                  </a:solidFill>
                  <a:uFill>
                    <a:noFill/>
                  </a:u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fr-FR" sz="800" u="sng">
                  <a:solidFill>
                    <a:schemeClr val="hlink"/>
                  </a:solidFill>
                  <a:hlinkClick r:id="rId4"/>
                </a:rPr>
                <a:t>lien</a:t>
              </a:r>
              <a:endParaRPr sz="800" u="sng">
                <a:solidFill>
                  <a:schemeClr val="hlink"/>
                </a:solidFill>
              </a:endParaRPr>
            </a:p>
          </p:txBody>
        </p:sp>
      </p:grpSp>
      <p:grpSp>
        <p:nvGrpSpPr>
          <p:cNvPr id="267" name="Google Shape;267;g38968739ef5_0_36"/>
          <p:cNvGrpSpPr/>
          <p:nvPr/>
        </p:nvGrpSpPr>
        <p:grpSpPr>
          <a:xfrm>
            <a:off x="5065450" y="925150"/>
            <a:ext cx="3176638" cy="2346375"/>
            <a:chOff x="5065450" y="925150"/>
            <a:chExt cx="3176638" cy="2346375"/>
          </a:xfrm>
        </p:grpSpPr>
        <p:pic>
          <p:nvPicPr>
            <p:cNvPr id="268" name="Google Shape;268;g38968739ef5_0_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65450" y="925150"/>
              <a:ext cx="3176638" cy="234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g38968739ef5_0_36"/>
            <p:cNvSpPr txBox="1"/>
            <p:nvPr/>
          </p:nvSpPr>
          <p:spPr>
            <a:xfrm>
              <a:off x="5065450" y="2960775"/>
              <a:ext cx="3000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800"/>
                <a:t>Etat de Vaud :</a:t>
              </a:r>
              <a:r>
                <a:rPr lang="fr-FR" sz="800">
                  <a:uFill>
                    <a:noFill/>
                  </a:uFill>
                  <a:hlinkClick r:id="rId6"/>
                </a:rPr>
                <a:t> </a:t>
              </a:r>
              <a:r>
                <a:rPr lang="fr-FR" sz="800" u="sng">
                  <a:solidFill>
                    <a:schemeClr val="hlink"/>
                  </a:solidFill>
                  <a:hlinkClick r:id="rId6"/>
                </a:rPr>
                <a:t>lien</a:t>
              </a:r>
              <a:endParaRPr sz="800" u="sng">
                <a:solidFill>
                  <a:schemeClr val="hlink"/>
                </a:solidFill>
              </a:endParaRPr>
            </a:p>
          </p:txBody>
        </p:sp>
      </p:grpSp>
      <p:pic>
        <p:nvPicPr>
          <p:cNvPr id="270" name="Google Shape;270;g38968739ef5_0_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088" y="3435125"/>
            <a:ext cx="3680961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8968739ef5_0_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4792" y="3435125"/>
            <a:ext cx="2697966" cy="143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g38968739ef5_0_36"/>
          <p:cNvCxnSpPr/>
          <p:nvPr/>
        </p:nvCxnSpPr>
        <p:spPr>
          <a:xfrm>
            <a:off x="2566725" y="4234750"/>
            <a:ext cx="444300" cy="41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g38968739ef5_0_36"/>
          <p:cNvCxnSpPr/>
          <p:nvPr/>
        </p:nvCxnSpPr>
        <p:spPr>
          <a:xfrm>
            <a:off x="2122413" y="4296650"/>
            <a:ext cx="665700" cy="6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g38968739ef5_0_36"/>
          <p:cNvSpPr txBox="1"/>
          <p:nvPr/>
        </p:nvSpPr>
        <p:spPr>
          <a:xfrm>
            <a:off x="2948779" y="4454205"/>
            <a:ext cx="1631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nouveau lit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5" name="Google Shape;275;g38968739ef5_0_36"/>
          <p:cNvSpPr txBox="1"/>
          <p:nvPr/>
        </p:nvSpPr>
        <p:spPr>
          <a:xfrm>
            <a:off x="2729409" y="4717500"/>
            <a:ext cx="1631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ancien lit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8acb06a684_1_29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80"/>
              <a:t>6. Coûts estimés</a:t>
            </a:r>
            <a:endParaRPr sz="288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endParaRPr sz="2880"/>
          </a:p>
        </p:txBody>
      </p:sp>
      <p:sp>
        <p:nvSpPr>
          <p:cNvPr id="281" name="Google Shape;281;g38acb06a684_1_29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82" name="Google Shape;282;g38acb06a684_1_29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Sébastien</a:t>
            </a:r>
            <a:endParaRPr/>
          </a:p>
        </p:txBody>
      </p:sp>
      <p:sp>
        <p:nvSpPr>
          <p:cNvPr id="283" name="Google Shape;283;g38acb06a684_1_29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284" name="Google Shape;284;g38acb06a684_1_29"/>
          <p:cNvSpPr txBox="1">
            <a:spLocks noGrp="1"/>
          </p:cNvSpPr>
          <p:nvPr>
            <p:ph type="body" idx="1"/>
          </p:nvPr>
        </p:nvSpPr>
        <p:spPr>
          <a:xfrm>
            <a:off x="1677000" y="2917925"/>
            <a:ext cx="57900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/>
              <a:t>Travaux principaux: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/>
              <a:t>Déplacement de digue + rehausser et renforcer</a:t>
            </a:r>
            <a:endParaRPr sz="1500"/>
          </a:p>
          <a:p>
            <a:pPr marL="13716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fr-FR" sz="1500"/>
              <a:t>retrait et réutilisation de l’enrochement actuel</a:t>
            </a:r>
            <a:endParaRPr sz="1500"/>
          </a:p>
          <a:p>
            <a:pPr marL="13716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fr-FR" sz="1500"/>
              <a:t>retrait et réutilisation du remblai</a:t>
            </a:r>
            <a:endParaRPr sz="1500"/>
          </a:p>
          <a:p>
            <a:pPr marL="13716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fr-FR" sz="1500"/>
              <a:t>pose de palplanche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/>
              <a:t>Renforcement de digue existante par pose de palplanche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/>
              <a:t>Elargissement et revitalisation</a:t>
            </a:r>
            <a:endParaRPr sz="1500"/>
          </a:p>
          <a:p>
            <a:pPr marL="9144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/>
              <a:t>Achat de terrain pour élargissement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/>
              <a:t>Approfondissement du fond du lit</a:t>
            </a:r>
            <a:endParaRPr sz="1500"/>
          </a:p>
        </p:txBody>
      </p:sp>
      <p:pic>
        <p:nvPicPr>
          <p:cNvPr id="285" name="Google Shape;285;g38acb06a684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547"/>
            <a:ext cx="9144002" cy="1446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8acb06a684_1_4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80"/>
              <a:t>6. Comparaison de variantes</a:t>
            </a:r>
            <a:endParaRPr sz="288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endParaRPr sz="2880"/>
          </a:p>
        </p:txBody>
      </p:sp>
      <p:sp>
        <p:nvSpPr>
          <p:cNvPr id="291" name="Google Shape;291;g38acb06a684_1_4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92" name="Google Shape;292;g38acb06a684_1_4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Sébastien</a:t>
            </a:r>
            <a:endParaRPr/>
          </a:p>
        </p:txBody>
      </p:sp>
      <p:sp>
        <p:nvSpPr>
          <p:cNvPr id="293" name="Google Shape;293;g38acb06a684_1_4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pic>
        <p:nvPicPr>
          <p:cNvPr id="294" name="Google Shape;294;g38acb06a684_1_4" title="Capture d’écran 2025-10-10 à 00.54.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00" y="2629875"/>
            <a:ext cx="3528826" cy="22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8acb06a684_1_4" title="Capture d’écran 2025-10-10 à 00.54.5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950" y="2882980"/>
            <a:ext cx="3528826" cy="195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8acb06a684_1_4" title="Capture d’écran 2025-10-10 à 10.32.5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75" y="652237"/>
            <a:ext cx="7808302" cy="87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8acb06a684_1_4" title="Capture d’écran 2025-10-10 à 10.33.0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75" y="1673332"/>
            <a:ext cx="5195000" cy="7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8acb06a684_1_4"/>
          <p:cNvSpPr txBox="1"/>
          <p:nvPr/>
        </p:nvSpPr>
        <p:spPr>
          <a:xfrm>
            <a:off x="826700" y="4756375"/>
            <a:ext cx="74139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>
                <a:solidFill>
                  <a:schemeClr val="dk1"/>
                </a:solidFill>
              </a:rPr>
              <a:t>Source : polycopié de cours - chapitre 8 - slide 15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8acb06a684_1_40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80"/>
              <a:t>7. Variante retenue</a:t>
            </a:r>
            <a:endParaRPr sz="288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endParaRPr sz="2880"/>
          </a:p>
        </p:txBody>
      </p:sp>
      <p:sp>
        <p:nvSpPr>
          <p:cNvPr id="304" name="Google Shape;304;g38acb06a684_1_40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305" name="Google Shape;305;g38acb06a684_1_4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Sébastien</a:t>
            </a:r>
            <a:endParaRPr/>
          </a:p>
        </p:txBody>
      </p:sp>
      <p:sp>
        <p:nvSpPr>
          <p:cNvPr id="306" name="Google Shape;306;g38acb06a684_1_4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307" name="Google Shape;307;g38acb06a684_1_40"/>
          <p:cNvSpPr txBox="1">
            <a:spLocks noGrp="1"/>
          </p:cNvSpPr>
          <p:nvPr>
            <p:ph type="body" idx="1"/>
          </p:nvPr>
        </p:nvSpPr>
        <p:spPr>
          <a:xfrm>
            <a:off x="291750" y="872675"/>
            <a:ext cx="5419500" cy="3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lnSpcReduction="10000"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b="1" dirty="0"/>
              <a:t>La variante 2 est retenue, </a:t>
            </a:r>
            <a:r>
              <a:rPr lang="fr-FR" sz="1500" dirty="0"/>
              <a:t>son score étant nettement supérieur aux deux autres, notamment dans les domaines de l’environnement et socio-économiques</a:t>
            </a:r>
            <a:endParaRPr sz="1500" dirty="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dirty="0"/>
              <a:t>Elle respecte aussi les </a:t>
            </a:r>
            <a:r>
              <a:rPr lang="fr-FR" sz="1500" b="1" dirty="0" err="1"/>
              <a:t>kill</a:t>
            </a:r>
            <a:r>
              <a:rPr lang="fr-FR" sz="1500" b="1" dirty="0"/>
              <a:t> critères</a:t>
            </a:r>
            <a:r>
              <a:rPr lang="fr-FR" sz="1500" dirty="0"/>
              <a:t> que sont l'environnement et la sécurité</a:t>
            </a:r>
            <a:endParaRPr sz="1500" dirty="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dirty="0"/>
              <a:t>La </a:t>
            </a:r>
            <a:r>
              <a:rPr lang="fr-FR" sz="1500" b="1" dirty="0"/>
              <a:t>limitation de l’emprise territoriale</a:t>
            </a:r>
            <a:r>
              <a:rPr lang="fr-FR" sz="1500" dirty="0"/>
              <a:t> et la meilleure</a:t>
            </a:r>
            <a:r>
              <a:rPr lang="fr-FR" sz="1500" b="1" dirty="0"/>
              <a:t> gestion des eaux</a:t>
            </a:r>
            <a:r>
              <a:rPr lang="fr-FR" sz="1500" dirty="0"/>
              <a:t> de la variante sont ses atouts majeurs</a:t>
            </a:r>
            <a:endParaRPr sz="1500" dirty="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dirty="0"/>
              <a:t>Pas de déplacement majeur de zones industrielles,  d’habitations ou des pont de Branson et </a:t>
            </a:r>
            <a:r>
              <a:rPr lang="fr-FR" sz="1500" dirty="0" err="1"/>
              <a:t>Dorénaz</a:t>
            </a:r>
            <a:endParaRPr sz="1500" dirty="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dirty="0"/>
              <a:t>L’élargissement et la revitalisation font que ce projet s’inscrit dans la vision de la </a:t>
            </a:r>
            <a:r>
              <a:rPr lang="fr-FR" sz="1500" b="1" dirty="0" err="1"/>
              <a:t>LEaux</a:t>
            </a:r>
            <a:r>
              <a:rPr lang="fr-FR" sz="1500" b="1" dirty="0"/>
              <a:t> de 2011</a:t>
            </a:r>
            <a:endParaRPr sz="1500" b="1" dirty="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fr-FR" sz="1500" dirty="0"/>
              <a:t>Ce projet pourrait se baser sur les travaux concluant effectués sur la </a:t>
            </a:r>
            <a:r>
              <a:rPr lang="fr-FR" sz="1500" b="1" dirty="0"/>
              <a:t>Thièle</a:t>
            </a:r>
            <a:r>
              <a:rPr lang="fr-FR" sz="1500" dirty="0"/>
              <a:t> (commune d’Yverdon-les-Bains, 2023)</a:t>
            </a:r>
            <a:endParaRPr sz="1500" dirty="0"/>
          </a:p>
        </p:txBody>
      </p:sp>
      <p:pic>
        <p:nvPicPr>
          <p:cNvPr id="308" name="Google Shape;308;g38acb06a684_1_40" title="IMG_138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250" y="838725"/>
            <a:ext cx="2767599" cy="369012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8acb06a684_1_40"/>
          <p:cNvSpPr txBox="1"/>
          <p:nvPr/>
        </p:nvSpPr>
        <p:spPr>
          <a:xfrm>
            <a:off x="5711250" y="4466000"/>
            <a:ext cx="27675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>
                <a:solidFill>
                  <a:schemeClr val="dk1"/>
                </a:solidFill>
              </a:rPr>
              <a:t>Source : photo personnelle - Yverdon-les-Bains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3feb65bc2_0_0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r>
              <a:rPr lang="fr-FR" sz="3100"/>
              <a:t>Merci pour votre attention!</a:t>
            </a:r>
            <a:endParaRPr sz="227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</a:pPr>
            <a:endParaRPr sz="3100"/>
          </a:p>
        </p:txBody>
      </p:sp>
      <p:sp>
        <p:nvSpPr>
          <p:cNvPr id="315" name="Google Shape;315;g383feb65bc2_0_0"/>
          <p:cNvSpPr txBox="1"/>
          <p:nvPr/>
        </p:nvSpPr>
        <p:spPr>
          <a:xfrm>
            <a:off x="6778136" y="4911500"/>
            <a:ext cx="309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-FR" sz="600" i="1">
                <a:solidFill>
                  <a:srgbClr val="666666"/>
                </a:solidFill>
              </a:rPr>
              <a:t>https://www.dic-ing.ch/projects-catalog/projects/pont-de-branson/</a:t>
            </a:r>
            <a:endParaRPr sz="6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83feb65bc2_0_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pic>
        <p:nvPicPr>
          <p:cNvPr id="317" name="Google Shape;317;g383feb65bc2_0_0"/>
          <p:cNvPicPr preferRelativeResize="0"/>
          <p:nvPr/>
        </p:nvPicPr>
        <p:blipFill rotWithShape="1">
          <a:blip r:embed="rId3">
            <a:alphaModFix/>
          </a:blip>
          <a:srcRect l="52899" t="1933" b="903"/>
          <a:stretch/>
        </p:blipFill>
        <p:spPr>
          <a:xfrm>
            <a:off x="856106" y="0"/>
            <a:ext cx="3724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043e9d123_0_21"/>
          <p:cNvSpPr txBox="1">
            <a:spLocks noGrp="1"/>
          </p:cNvSpPr>
          <p:nvPr>
            <p:ph type="body" idx="1"/>
          </p:nvPr>
        </p:nvSpPr>
        <p:spPr>
          <a:xfrm>
            <a:off x="-230375" y="635213"/>
            <a:ext cx="7370100" cy="13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fontScale="77500"/>
          </a:bodyPr>
          <a:lstStyle/>
          <a:p>
            <a:pPr marL="457200" lvl="0" indent="-3083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-"/>
            </a:pPr>
            <a:r>
              <a:rPr lang="fr-FR"/>
              <a:t>Pont </a:t>
            </a:r>
            <a:r>
              <a:rPr lang="fr-FR" b="1"/>
              <a:t>reliant Fully à Martigny:</a:t>
            </a:r>
            <a:endParaRPr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Pont de Branson (km </a:t>
            </a:r>
            <a:r>
              <a:rPr lang="fr-FR" b="1"/>
              <a:t>39.339</a:t>
            </a:r>
            <a:r>
              <a:rPr lang="fr-FR"/>
              <a:t>)</a:t>
            </a:r>
            <a:endParaRPr/>
          </a:p>
          <a:p>
            <a:pPr marL="457200" lvl="0" indent="-30832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0000"/>
              <a:buChar char="-"/>
            </a:pPr>
            <a:r>
              <a:rPr lang="fr-FR"/>
              <a:t>Affectations primaires</a:t>
            </a:r>
            <a:endParaRPr/>
          </a:p>
          <a:p>
            <a:pPr marL="914400" lvl="1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2500"/>
              <a:buChar char="-"/>
            </a:pPr>
            <a:r>
              <a:rPr lang="fr-FR"/>
              <a:t>entre des </a:t>
            </a:r>
            <a:r>
              <a:rPr lang="fr-FR" b="1"/>
              <a:t>zones artisanales, zones industrielles, et zones agricoles</a:t>
            </a:r>
            <a:endParaRPr b="1"/>
          </a:p>
          <a:p>
            <a:pPr marL="914400" lvl="1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2500"/>
              <a:buChar char="-"/>
            </a:pPr>
            <a:r>
              <a:rPr lang="fr-FR" b="1"/>
              <a:t>objets particuliers : </a:t>
            </a:r>
            <a:r>
              <a:rPr lang="fr-FR" sz="1700"/>
              <a:t>Holcim, déchetteries, station service du relais du St-Bernard …</a:t>
            </a:r>
            <a:endParaRPr b="1"/>
          </a:p>
        </p:txBody>
      </p:sp>
      <p:sp>
        <p:nvSpPr>
          <p:cNvPr id="132" name="Google Shape;132;g38043e9d123_0_21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7265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1. Analyse globale du secteur </a:t>
            </a:r>
            <a:endParaRPr/>
          </a:p>
        </p:txBody>
      </p:sp>
      <p:sp>
        <p:nvSpPr>
          <p:cNvPr id="133" name="Google Shape;133;g38043e9d123_0_21"/>
          <p:cNvSpPr txBox="1">
            <a:spLocks noGrp="1"/>
          </p:cNvSpPr>
          <p:nvPr>
            <p:ph type="dt" idx="10"/>
          </p:nvPr>
        </p:nvSpPr>
        <p:spPr>
          <a:xfrm rot="-5400000">
            <a:off x="48250" y="4048242"/>
            <a:ext cx="8016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134" name="Google Shape;134;g38043e9d123_0_21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Jessica</a:t>
            </a:r>
            <a:endParaRPr/>
          </a:p>
        </p:txBody>
      </p:sp>
      <p:sp>
        <p:nvSpPr>
          <p:cNvPr id="135" name="Google Shape;135;g38043e9d123_0_2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136" name="Google Shape;136;g38043e9d123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75" y="2153025"/>
            <a:ext cx="3411050" cy="27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8043e9d123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725" y="393149"/>
            <a:ext cx="1615000" cy="18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8043e9d123_0_21"/>
          <p:cNvSpPr txBox="1"/>
          <p:nvPr/>
        </p:nvSpPr>
        <p:spPr>
          <a:xfrm rot="-5400000">
            <a:off x="8431925" y="3111207"/>
            <a:ext cx="92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">
                <a:solidFill>
                  <a:schemeClr val="accent3"/>
                </a:solidFill>
              </a:rPr>
              <a:t>https://urls.fr/Iz_VRG</a:t>
            </a:r>
            <a:endParaRPr sz="600">
              <a:solidFill>
                <a:schemeClr val="accent3"/>
              </a:solidFill>
            </a:endParaRPr>
          </a:p>
        </p:txBody>
      </p:sp>
      <p:pic>
        <p:nvPicPr>
          <p:cNvPr id="139" name="Google Shape;139;g38043e9d123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126" y="697551"/>
            <a:ext cx="988000" cy="3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8043e9d123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9225" y="2379975"/>
            <a:ext cx="4452151" cy="252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77baeb6b0_0_10"/>
          <p:cNvSpPr txBox="1">
            <a:spLocks noGrp="1"/>
          </p:cNvSpPr>
          <p:nvPr>
            <p:ph type="body" idx="1"/>
          </p:nvPr>
        </p:nvSpPr>
        <p:spPr>
          <a:xfrm>
            <a:off x="5486400" y="720575"/>
            <a:ext cx="3657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000000"/>
                </a:solidFill>
              </a:rPr>
              <a:t>Moyen</a:t>
            </a:r>
            <a:r>
              <a:rPr lang="fr-FR" sz="1200">
                <a:solidFill>
                  <a:srgbClr val="000000"/>
                </a:solidFill>
              </a:rPr>
              <a:t>: présence d’éléments limitants à prendre en compte lors de projet d’aménagement 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000000"/>
                </a:solidFill>
              </a:rPr>
              <a:t>→ </a:t>
            </a:r>
            <a:r>
              <a:rPr lang="fr-FR" sz="1200" b="1">
                <a:solidFill>
                  <a:srgbClr val="000000"/>
                </a:solidFill>
              </a:rPr>
              <a:t>zones à danger élevé,</a:t>
            </a:r>
            <a:endParaRPr sz="1200"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000000"/>
                </a:solidFill>
              </a:rPr>
              <a:t>zones d’activité,</a:t>
            </a:r>
            <a:endParaRPr sz="1200" b="1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000000"/>
                </a:solidFill>
              </a:rPr>
              <a:t>protection des infrastructures, </a:t>
            </a:r>
            <a:endParaRPr sz="1200"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000000"/>
                </a:solidFill>
              </a:rPr>
              <a:t>capacité hydraulique actuelle du lit, stabilité des ouvrages existants, dynamique sédimentaire active,</a:t>
            </a:r>
            <a:endParaRPr sz="1200"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000000"/>
                </a:solidFill>
              </a:rPr>
              <a:t>enjeux de connectivité écologique</a:t>
            </a:r>
            <a:r>
              <a:rPr lang="fr-FR" sz="1200">
                <a:solidFill>
                  <a:srgbClr val="000000"/>
                </a:solidFill>
              </a:rPr>
              <a:t> …</a:t>
            </a:r>
            <a:endParaRPr sz="1200" b="1">
              <a:solidFill>
                <a:srgbClr val="000000"/>
              </a:solidFill>
            </a:endParaRPr>
          </a:p>
        </p:txBody>
      </p:sp>
      <p:sp>
        <p:nvSpPr>
          <p:cNvPr id="146" name="Google Shape;146;g3877baeb6b0_0_10"/>
          <p:cNvSpPr txBox="1">
            <a:spLocks noGrp="1"/>
          </p:cNvSpPr>
          <p:nvPr>
            <p:ph type="title"/>
          </p:nvPr>
        </p:nvSpPr>
        <p:spPr>
          <a:xfrm>
            <a:off x="816896" y="131075"/>
            <a:ext cx="51981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Libre Franklin"/>
              <a:buNone/>
            </a:pPr>
            <a:r>
              <a:rPr lang="fr-FR" sz="2480"/>
              <a:t>Degrés de contrainte</a:t>
            </a:r>
            <a:endParaRPr sz="2480"/>
          </a:p>
        </p:txBody>
      </p:sp>
      <p:sp>
        <p:nvSpPr>
          <p:cNvPr id="147" name="Google Shape;147;g3877baeb6b0_0_1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Jessica</a:t>
            </a:r>
            <a:endParaRPr/>
          </a:p>
        </p:txBody>
      </p:sp>
      <p:sp>
        <p:nvSpPr>
          <p:cNvPr id="148" name="Google Shape;148;g3877baeb6b0_0_1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149" name="Google Shape;149;g3877baeb6b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50" y="706500"/>
            <a:ext cx="5736451" cy="425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877baeb6b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3800" y="2731575"/>
            <a:ext cx="2601649" cy="222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44b749f37_0_68"/>
          <p:cNvSpPr txBox="1">
            <a:spLocks noGrp="1"/>
          </p:cNvSpPr>
          <p:nvPr>
            <p:ph type="body" idx="1"/>
          </p:nvPr>
        </p:nvSpPr>
        <p:spPr>
          <a:xfrm>
            <a:off x="-135200" y="686325"/>
            <a:ext cx="3122700" cy="42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 lnSpcReduction="10000"/>
          </a:bodyPr>
          <a:lstStyle/>
          <a:p>
            <a:pPr marL="457200" lvl="0" indent="-325120" algn="l" rtl="0">
              <a:spcBef>
                <a:spcPts val="0"/>
              </a:spcBef>
              <a:spcAft>
                <a:spcPts val="0"/>
              </a:spcAft>
              <a:buSzPts val="1520"/>
              <a:buChar char="-"/>
            </a:pPr>
            <a:r>
              <a:rPr lang="fr-FR" sz="1700"/>
              <a:t>Danger d’inondation du Rhône</a:t>
            </a:r>
            <a:endParaRPr sz="1700"/>
          </a:p>
          <a:p>
            <a:pPr marL="914400" lvl="1" indent="-32511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20"/>
              <a:buChar char="•"/>
            </a:pPr>
            <a:r>
              <a:rPr lang="fr-FR" sz="1500" b="1"/>
              <a:t>élevé dynamique</a:t>
            </a:r>
            <a:endParaRPr sz="1500" b="1"/>
          </a:p>
          <a:p>
            <a:pPr marL="914400" lvl="1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fr-FR" sz="1500" b="1"/>
              <a:t>élevé statique</a:t>
            </a:r>
            <a:endParaRPr sz="15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2512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20"/>
              <a:buChar char="-"/>
            </a:pPr>
            <a:r>
              <a:rPr lang="fr-FR" sz="1700"/>
              <a:t>Mises en danger des personnes </a:t>
            </a:r>
            <a:r>
              <a:rPr lang="fr-FR" sz="1700" b="1"/>
              <a:t>à l’intérieur comme à l’extérieur des bâtiments</a:t>
            </a:r>
            <a:endParaRPr sz="1700" b="1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 b="1"/>
          </a:p>
          <a:p>
            <a:pPr marL="457200" lvl="0" indent="-32512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20"/>
              <a:buChar char="-"/>
            </a:pPr>
            <a:r>
              <a:rPr lang="fr-FR" sz="1700"/>
              <a:t>Des </a:t>
            </a:r>
            <a:r>
              <a:rPr lang="fr-FR" sz="1700" b="1"/>
              <a:t>destructions soudaines</a:t>
            </a:r>
            <a:r>
              <a:rPr lang="fr-FR" sz="1700"/>
              <a:t> peuvent survenir lors d’un événement majeur</a:t>
            </a:r>
            <a:endParaRPr sz="1700"/>
          </a:p>
        </p:txBody>
      </p:sp>
      <p:sp>
        <p:nvSpPr>
          <p:cNvPr id="156" name="Google Shape;156;g3844b749f37_0_68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2. Situation de danger</a:t>
            </a:r>
            <a:endParaRPr/>
          </a:p>
        </p:txBody>
      </p:sp>
      <p:sp>
        <p:nvSpPr>
          <p:cNvPr id="157" name="Google Shape;157;g3844b749f37_0_68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158" name="Google Shape;158;g3844b749f37_0_68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Jessica</a:t>
            </a:r>
            <a:endParaRPr/>
          </a:p>
        </p:txBody>
      </p:sp>
      <p:sp>
        <p:nvSpPr>
          <p:cNvPr id="159" name="Google Shape;159;g3844b749f37_0_68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pic>
        <p:nvPicPr>
          <p:cNvPr id="160" name="Google Shape;160;g3844b749f37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472" y="1407100"/>
            <a:ext cx="6016429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844b749f37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592" y="70890"/>
            <a:ext cx="1493650" cy="11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844b749f37_0_68"/>
          <p:cNvSpPr txBox="1"/>
          <p:nvPr/>
        </p:nvSpPr>
        <p:spPr>
          <a:xfrm>
            <a:off x="8128977" y="4897804"/>
            <a:ext cx="114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" i="1">
                <a:solidFill>
                  <a:srgbClr val="918F8F"/>
                </a:solidFill>
              </a:rPr>
              <a:t>https://urls.fr/GYflCm</a:t>
            </a:r>
            <a:endParaRPr sz="600" i="1">
              <a:solidFill>
                <a:srgbClr val="918F8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44b749f37_0_25"/>
          <p:cNvSpPr txBox="1">
            <a:spLocks noGrp="1"/>
          </p:cNvSpPr>
          <p:nvPr>
            <p:ph type="body" idx="1"/>
          </p:nvPr>
        </p:nvSpPr>
        <p:spPr>
          <a:xfrm>
            <a:off x="-175650" y="777875"/>
            <a:ext cx="3833400" cy="4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441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0"/>
              <a:buChar char="-"/>
            </a:pPr>
            <a:r>
              <a:rPr lang="fr-FR" sz="2000"/>
              <a:t>Risques de débordement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 sz="1800" b="1"/>
              <a:t>Capacité inférieure à l’objectif minimal (Q100min)</a:t>
            </a:r>
            <a:endParaRPr sz="1800" b="1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 sz="1800" b="1"/>
              <a:t>Capacité entre l’objectif minimal (Q100min) et l’objectif souhaité (Q100cible)</a:t>
            </a:r>
            <a:endParaRPr sz="18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44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0"/>
              <a:buChar char="-"/>
            </a:pPr>
            <a:r>
              <a:rPr lang="fr-FR" sz="2000"/>
              <a:t>Degré de danger de rupture de digue</a:t>
            </a:r>
            <a:endParaRPr sz="20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 sz="1800" b="1"/>
              <a:t>danger élevé</a:t>
            </a:r>
            <a:endParaRPr sz="1800" b="1"/>
          </a:p>
        </p:txBody>
      </p:sp>
      <p:sp>
        <p:nvSpPr>
          <p:cNvPr id="168" name="Google Shape;168;g3844b749f37_0_25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4581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2. Situation de danger</a:t>
            </a:r>
            <a:endParaRPr/>
          </a:p>
        </p:txBody>
      </p:sp>
      <p:sp>
        <p:nvSpPr>
          <p:cNvPr id="169" name="Google Shape;169;g3844b749f37_0_25"/>
          <p:cNvSpPr txBox="1">
            <a:spLocks noGrp="1"/>
          </p:cNvSpPr>
          <p:nvPr>
            <p:ph type="dt" idx="10"/>
          </p:nvPr>
        </p:nvSpPr>
        <p:spPr>
          <a:xfrm rot="-5400000">
            <a:off x="-41542" y="4265708"/>
            <a:ext cx="6432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170" name="Google Shape;170;g3844b749f37_0_25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Jessica</a:t>
            </a:r>
            <a:endParaRPr/>
          </a:p>
        </p:txBody>
      </p:sp>
      <p:sp>
        <p:nvSpPr>
          <p:cNvPr id="171" name="Google Shape;171;g3844b749f37_0_25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172" name="Google Shape;172;g3844b749f37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727" y="958239"/>
            <a:ext cx="4581601" cy="197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844b749f37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109" y="3235625"/>
            <a:ext cx="5016488" cy="183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892814bbe0_0_0"/>
          <p:cNvSpPr txBox="1">
            <a:spLocks noGrp="1"/>
          </p:cNvSpPr>
          <p:nvPr>
            <p:ph type="body" idx="1"/>
          </p:nvPr>
        </p:nvSpPr>
        <p:spPr>
          <a:xfrm>
            <a:off x="-135200" y="927925"/>
            <a:ext cx="31227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marR="0" lvl="0" indent="-3060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20"/>
              <a:buChar char="-"/>
            </a:pPr>
            <a:r>
              <a:rPr lang="fr-FR" sz="1400" b="1"/>
              <a:t>Q20-50</a:t>
            </a:r>
            <a:r>
              <a:rPr lang="fr-FR" sz="1400"/>
              <a:t> en zone agricole</a:t>
            </a:r>
            <a:endParaRPr sz="1400"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marR="0" lvl="0" indent="-3060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20"/>
              <a:buChar char="-"/>
            </a:pPr>
            <a:r>
              <a:rPr lang="fr-FR" sz="1400" b="1"/>
              <a:t>Q100</a:t>
            </a:r>
            <a:r>
              <a:rPr lang="fr-FR" sz="1400"/>
              <a:t> en zone d’habitations</a:t>
            </a:r>
            <a:endParaRPr sz="1400"/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marR="0" lvl="0" indent="-3060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20"/>
              <a:buChar char="-"/>
            </a:pPr>
            <a:r>
              <a:rPr lang="fr-FR" sz="1400" b="1"/>
              <a:t>Qex</a:t>
            </a:r>
            <a:r>
              <a:rPr lang="fr-FR" sz="1400"/>
              <a:t> en zone industrielles et artisanales</a:t>
            </a:r>
            <a:endParaRPr sz="800"/>
          </a:p>
        </p:txBody>
      </p:sp>
      <p:sp>
        <p:nvSpPr>
          <p:cNvPr id="179" name="Google Shape;179;g3892814bbe0_0_0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3. Objectifs de protection</a:t>
            </a:r>
            <a:endParaRPr/>
          </a:p>
        </p:txBody>
      </p:sp>
      <p:sp>
        <p:nvSpPr>
          <p:cNvPr id="180" name="Google Shape;180;g3892814bbe0_0_0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181" name="Google Shape;181;g3892814bbe0_0_0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Raphaëlle</a:t>
            </a:r>
            <a:endParaRPr/>
          </a:p>
        </p:txBody>
      </p:sp>
      <p:sp>
        <p:nvSpPr>
          <p:cNvPr id="182" name="Google Shape;182;g3892814bbe0_0_0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83" name="Google Shape;183;g3892814bbe0_0_0"/>
          <p:cNvSpPr txBox="1"/>
          <p:nvPr/>
        </p:nvSpPr>
        <p:spPr>
          <a:xfrm>
            <a:off x="8128977" y="4897804"/>
            <a:ext cx="114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" i="1">
                <a:solidFill>
                  <a:srgbClr val="918F8F"/>
                </a:solidFill>
              </a:rPr>
              <a:t>https://urls.fr/Iz_VRG</a:t>
            </a:r>
            <a:endParaRPr sz="600" i="1">
              <a:solidFill>
                <a:srgbClr val="918F8F"/>
              </a:solidFill>
            </a:endParaRPr>
          </a:p>
        </p:txBody>
      </p:sp>
      <p:pic>
        <p:nvPicPr>
          <p:cNvPr id="184" name="Google Shape;184;g3892814bbe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900" y="927925"/>
            <a:ext cx="5338937" cy="3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892814bbe0_0_0"/>
          <p:cNvPicPr preferRelativeResize="0"/>
          <p:nvPr/>
        </p:nvPicPr>
        <p:blipFill rotWithShape="1">
          <a:blip r:embed="rId4">
            <a:alphaModFix/>
          </a:blip>
          <a:srcRect b="14653"/>
          <a:stretch/>
        </p:blipFill>
        <p:spPr>
          <a:xfrm>
            <a:off x="468650" y="2241050"/>
            <a:ext cx="2150000" cy="20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892814bbe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75" y="4297850"/>
            <a:ext cx="911400" cy="31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92814bbe0_0_11"/>
          <p:cNvSpPr txBox="1">
            <a:spLocks noGrp="1"/>
          </p:cNvSpPr>
          <p:nvPr>
            <p:ph type="body" idx="1"/>
          </p:nvPr>
        </p:nvSpPr>
        <p:spPr>
          <a:xfrm>
            <a:off x="-135200" y="927925"/>
            <a:ext cx="31227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fr-FR" sz="1700" b="1">
                <a:solidFill>
                  <a:srgbClr val="918F8F"/>
                </a:solidFill>
              </a:rPr>
              <a:t>Q20-Q50</a:t>
            </a:r>
            <a:r>
              <a:rPr lang="fr-FR" sz="1700"/>
              <a:t> en zone agricole</a:t>
            </a:r>
            <a:endParaRPr sz="1700"/>
          </a:p>
          <a:p>
            <a:pPr marL="137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fr-FR" sz="1700" b="1">
                <a:solidFill>
                  <a:srgbClr val="00CCF1"/>
                </a:solidFill>
              </a:rPr>
              <a:t>Q100</a:t>
            </a:r>
            <a:r>
              <a:rPr lang="fr-FR" sz="1700" b="1"/>
              <a:t> </a:t>
            </a:r>
            <a:r>
              <a:rPr lang="fr-FR" sz="1700"/>
              <a:t>en zone d’habitations (princ. Fully, Branson, Charrat, Vernayaz, Dorénaz) </a:t>
            </a:r>
            <a:endParaRPr sz="1700"/>
          </a:p>
          <a:p>
            <a:pPr marL="137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fr-FR" sz="1700" b="1">
                <a:solidFill>
                  <a:srgbClr val="6C00FF"/>
                </a:solidFill>
              </a:rPr>
              <a:t>QEX</a:t>
            </a:r>
            <a:r>
              <a:rPr lang="fr-FR" sz="1700"/>
              <a:t> en zone industrielles et artisanales, objets particuliers (Holcim &amp; + station service)</a:t>
            </a:r>
            <a:endParaRPr sz="1700"/>
          </a:p>
        </p:txBody>
      </p:sp>
      <p:sp>
        <p:nvSpPr>
          <p:cNvPr id="192" name="Google Shape;192;g3892814bbe0_0_11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3. Objectifs de protection</a:t>
            </a:r>
            <a:endParaRPr/>
          </a:p>
        </p:txBody>
      </p:sp>
      <p:sp>
        <p:nvSpPr>
          <p:cNvPr id="193" name="Google Shape;193;g3892814bbe0_0_11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194" name="Google Shape;194;g3892814bbe0_0_11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Raphaëlle</a:t>
            </a:r>
            <a:endParaRPr/>
          </a:p>
        </p:txBody>
      </p:sp>
      <p:sp>
        <p:nvSpPr>
          <p:cNvPr id="195" name="Google Shape;195;g3892814bbe0_0_1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pic>
        <p:nvPicPr>
          <p:cNvPr id="196" name="Google Shape;196;g3892814bbe0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502" y="844600"/>
            <a:ext cx="5513693" cy="35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92814bbe0_0_26"/>
          <p:cNvSpPr txBox="1">
            <a:spLocks noGrp="1"/>
          </p:cNvSpPr>
          <p:nvPr>
            <p:ph type="body" idx="1"/>
          </p:nvPr>
        </p:nvSpPr>
        <p:spPr>
          <a:xfrm>
            <a:off x="-135200" y="927925"/>
            <a:ext cx="48996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fr-FR" sz="1700" b="1"/>
              <a:t>Capacité actuelle avec revanche de 1m</a:t>
            </a:r>
            <a:endParaRPr sz="1700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>
                <a:solidFill>
                  <a:srgbClr val="000000"/>
                </a:solidFill>
              </a:rPr>
              <a:t>avec Manning-Strickler</a:t>
            </a:r>
            <a:r>
              <a:rPr lang="fr-FR" sz="1700" b="1"/>
              <a:t> :</a:t>
            </a:r>
            <a:endParaRPr sz="1700" b="1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Qcap 36.86 km = 1083.4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Qcap 38.243 km = 1173.1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Qcap 39.234 km = 967.3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Qcap 40.834 km = 945.1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fr-FR" sz="1700" b="1"/>
              <a:t>Débits de dimensionnement : </a:t>
            </a:r>
            <a:endParaRPr sz="1700" b="1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Q100 min = 1130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Q100 cible = 1260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9144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-FR" sz="1700"/>
              <a:t>QEX = 1600 m</a:t>
            </a:r>
            <a:r>
              <a:rPr lang="fr-FR" sz="1700" baseline="30000"/>
              <a:t>3</a:t>
            </a:r>
            <a:r>
              <a:rPr lang="fr-FR" sz="1700"/>
              <a:t>/s</a:t>
            </a:r>
            <a:endParaRPr sz="17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 b="1"/>
              <a:t>	</a:t>
            </a:r>
            <a:r>
              <a:rPr lang="fr-FR" sz="2000" b="1">
                <a:solidFill>
                  <a:schemeClr val="accent1"/>
                </a:solidFill>
              </a:rPr>
              <a:t>→ </a:t>
            </a:r>
            <a:r>
              <a:rPr lang="fr-FR" sz="1700" b="1"/>
              <a:t>Capacité actuelle insuffisante </a:t>
            </a:r>
            <a:endParaRPr sz="1700" b="1"/>
          </a:p>
        </p:txBody>
      </p:sp>
      <p:sp>
        <p:nvSpPr>
          <p:cNvPr id="202" name="Google Shape;202;g3892814bbe0_0_26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4. Concepts de protection</a:t>
            </a:r>
            <a:endParaRPr/>
          </a:p>
        </p:txBody>
      </p:sp>
      <p:sp>
        <p:nvSpPr>
          <p:cNvPr id="203" name="Google Shape;203;g3892814bbe0_0_26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04" name="Google Shape;204;g3892814bbe0_0_26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Raphaëlle</a:t>
            </a:r>
            <a:endParaRPr/>
          </a:p>
        </p:txBody>
      </p:sp>
      <p:sp>
        <p:nvSpPr>
          <p:cNvPr id="205" name="Google Shape;205;g3892814bbe0_0_26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206" name="Google Shape;206;g3892814bbe0_0_26"/>
          <p:cNvSpPr txBox="1"/>
          <p:nvPr/>
        </p:nvSpPr>
        <p:spPr>
          <a:xfrm>
            <a:off x="8128977" y="4897804"/>
            <a:ext cx="114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" i="1">
                <a:solidFill>
                  <a:srgbClr val="918F8F"/>
                </a:solidFill>
              </a:rPr>
              <a:t>https://urls.fr/GYflCm</a:t>
            </a:r>
            <a:endParaRPr sz="600" i="1">
              <a:solidFill>
                <a:srgbClr val="918F8F"/>
              </a:solidFill>
            </a:endParaRPr>
          </a:p>
        </p:txBody>
      </p:sp>
      <p:pic>
        <p:nvPicPr>
          <p:cNvPr id="207" name="Google Shape;207;g3892814bbe0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562" y="589908"/>
            <a:ext cx="3318514" cy="199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892814bbe0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562" y="2701408"/>
            <a:ext cx="1699675" cy="120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892814bbe0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650" y="2681065"/>
            <a:ext cx="1545425" cy="124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892814bbe0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9438" y="4019800"/>
            <a:ext cx="2056774" cy="89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92814bbe0_0_41"/>
          <p:cNvSpPr txBox="1">
            <a:spLocks noGrp="1"/>
          </p:cNvSpPr>
          <p:nvPr>
            <p:ph type="body" idx="1"/>
          </p:nvPr>
        </p:nvSpPr>
        <p:spPr>
          <a:xfrm>
            <a:off x="-135200" y="927925"/>
            <a:ext cx="49521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 b="1"/>
              <a:t>Prévention 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Avant la crue: </a:t>
            </a:r>
            <a:r>
              <a:rPr lang="fr-FR" sz="1500" b="1"/>
              <a:t>entretien</a:t>
            </a:r>
            <a:r>
              <a:rPr lang="fr-FR" sz="1500"/>
              <a:t> des digues et du lit, gestion de la végétation et des matériaux gênants les ouvrages, </a:t>
            </a:r>
            <a:r>
              <a:rPr lang="fr-FR" sz="1500" b="1"/>
              <a:t>cartes de danger</a:t>
            </a:r>
            <a:r>
              <a:rPr lang="fr-FR" sz="1500"/>
              <a:t>, préavis de construction, </a:t>
            </a:r>
            <a:r>
              <a:rPr lang="fr-FR" sz="1500" b="1"/>
              <a:t>prescription</a:t>
            </a:r>
            <a:r>
              <a:rPr lang="fr-FR" sz="1500"/>
              <a:t> en zone de danger élevé…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-FR" sz="1500" b="1"/>
              <a:t>Intervention </a:t>
            </a:r>
            <a:endParaRPr sz="1500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/>
              <a:t>A l’approche de la crue: </a:t>
            </a:r>
            <a:r>
              <a:rPr lang="fr-FR" sz="1500" b="1"/>
              <a:t>prévisions</a:t>
            </a:r>
            <a:r>
              <a:rPr lang="fr-FR" sz="1500"/>
              <a:t> hydrologiques et </a:t>
            </a:r>
            <a:r>
              <a:rPr lang="fr-FR" sz="1500" b="1"/>
              <a:t>surveillance</a:t>
            </a:r>
            <a:r>
              <a:rPr lang="fr-FR" sz="1500"/>
              <a:t> (cartes et bulletins hydrologiques, bulletin de vigilance des dangers naturels et carte de vigilance FOEN), </a:t>
            </a:r>
            <a:r>
              <a:rPr lang="fr-FR" sz="1500" b="1"/>
              <a:t>mesures opérationnelles</a:t>
            </a:r>
            <a:r>
              <a:rPr lang="fr-FR" sz="1500"/>
              <a:t> (fermeture préventives, pose de batardeaux, communication locale) 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</p:txBody>
      </p:sp>
      <p:sp>
        <p:nvSpPr>
          <p:cNvPr id="216" name="Google Shape;216;g3892814bbe0_0_41"/>
          <p:cNvSpPr txBox="1">
            <a:spLocks noGrp="1"/>
          </p:cNvSpPr>
          <p:nvPr>
            <p:ph type="title"/>
          </p:nvPr>
        </p:nvSpPr>
        <p:spPr>
          <a:xfrm>
            <a:off x="904875" y="131025"/>
            <a:ext cx="75738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</a:pPr>
            <a:r>
              <a:rPr lang="fr-FR"/>
              <a:t>4. Concepts de protection</a:t>
            </a:r>
            <a:endParaRPr/>
          </a:p>
        </p:txBody>
      </p:sp>
      <p:sp>
        <p:nvSpPr>
          <p:cNvPr id="217" name="Google Shape;217;g3892814bbe0_0_41"/>
          <p:cNvSpPr txBox="1">
            <a:spLocks noGrp="1"/>
          </p:cNvSpPr>
          <p:nvPr>
            <p:ph type="dt" idx="10"/>
          </p:nvPr>
        </p:nvSpPr>
        <p:spPr>
          <a:xfrm rot="-5400000">
            <a:off x="-124894" y="4213082"/>
            <a:ext cx="6870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ENV-418</a:t>
            </a:r>
            <a:endParaRPr/>
          </a:p>
        </p:txBody>
      </p:sp>
      <p:sp>
        <p:nvSpPr>
          <p:cNvPr id="218" name="Google Shape;218;g3892814bbe0_0_41"/>
          <p:cNvSpPr txBox="1">
            <a:spLocks noGrp="1"/>
          </p:cNvSpPr>
          <p:nvPr>
            <p:ph type="ftr" idx="11"/>
          </p:nvPr>
        </p:nvSpPr>
        <p:spPr>
          <a:xfrm rot="-5400000">
            <a:off x="7115938" y="1874075"/>
            <a:ext cx="35433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Raphaëlle</a:t>
            </a:r>
            <a:endParaRPr/>
          </a:p>
        </p:txBody>
      </p:sp>
      <p:sp>
        <p:nvSpPr>
          <p:cNvPr id="219" name="Google Shape;219;g3892814bbe0_0_41"/>
          <p:cNvSpPr txBox="1">
            <a:spLocks noGrp="1"/>
          </p:cNvSpPr>
          <p:nvPr>
            <p:ph type="sldNum" idx="12"/>
          </p:nvPr>
        </p:nvSpPr>
        <p:spPr>
          <a:xfrm>
            <a:off x="8631238" y="195263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220" name="Google Shape;220;g3892814bbe0_0_41"/>
          <p:cNvSpPr txBox="1"/>
          <p:nvPr/>
        </p:nvSpPr>
        <p:spPr>
          <a:xfrm>
            <a:off x="8128977" y="4897804"/>
            <a:ext cx="114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" i="1">
                <a:solidFill>
                  <a:srgbClr val="918F8F"/>
                </a:solidFill>
              </a:rPr>
              <a:t>https://urls.fr/GYflCm</a:t>
            </a:r>
            <a:endParaRPr sz="600" i="1">
              <a:solidFill>
                <a:srgbClr val="918F8F"/>
              </a:solidFill>
            </a:endParaRPr>
          </a:p>
        </p:txBody>
      </p:sp>
      <p:pic>
        <p:nvPicPr>
          <p:cNvPr id="221" name="Google Shape;221;g3892814bbe0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125" y="1297225"/>
            <a:ext cx="4186040" cy="285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892814bbe0_0_41"/>
          <p:cNvSpPr txBox="1"/>
          <p:nvPr/>
        </p:nvSpPr>
        <p:spPr>
          <a:xfrm>
            <a:off x="4638900" y="927925"/>
            <a:ext cx="450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</a:rPr>
              <a:t>Extrait du bulletin hydrologique cantonal du Valais, 09/2025 :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3" name="Google Shape;223;g3892814bbe0_0_41"/>
          <p:cNvSpPr txBox="1"/>
          <p:nvPr/>
        </p:nvSpPr>
        <p:spPr>
          <a:xfrm>
            <a:off x="-52325" y="3902075"/>
            <a:ext cx="83493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-"/>
            </a:pPr>
            <a:r>
              <a:rPr lang="fr-FR" sz="1500" b="1" dirty="0">
                <a:solidFill>
                  <a:schemeClr val="dk1"/>
                </a:solidFill>
              </a:rPr>
              <a:t>Construction </a:t>
            </a:r>
            <a:endParaRPr sz="15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 dirty="0">
                <a:solidFill>
                  <a:schemeClr val="dk1"/>
                </a:solidFill>
              </a:rPr>
              <a:t>Mesures structurelles</a:t>
            </a:r>
            <a:r>
              <a:rPr lang="fr-FR" sz="1500" dirty="0">
                <a:solidFill>
                  <a:schemeClr val="dk1"/>
                </a:solidFill>
              </a:rPr>
              <a:t>: variantes d’</a:t>
            </a:r>
            <a:r>
              <a:rPr lang="fr-FR" sz="1500" b="1" dirty="0">
                <a:solidFill>
                  <a:schemeClr val="dk1"/>
                </a:solidFill>
              </a:rPr>
              <a:t>aménagements</a:t>
            </a:r>
            <a:r>
              <a:rPr lang="fr-FR" sz="1500" dirty="0">
                <a:solidFill>
                  <a:schemeClr val="dk1"/>
                </a:solidFill>
              </a:rPr>
              <a:t>,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dirty="0">
                <a:solidFill>
                  <a:schemeClr val="dk1"/>
                </a:solidFill>
              </a:rPr>
              <a:t>gestion des sédiments et projets de </a:t>
            </a:r>
            <a:r>
              <a:rPr lang="fr-FR" sz="1500" b="1" dirty="0">
                <a:solidFill>
                  <a:schemeClr val="dk1"/>
                </a:solidFill>
              </a:rPr>
              <a:t>renaturation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Microsoft Office PowerPoint</Application>
  <PresentationFormat>Affichage à l'écran (16:9)</PresentationFormat>
  <Paragraphs>181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Libre Franklin</vt:lpstr>
      <vt:lpstr>Noto Sans Symbols</vt:lpstr>
      <vt:lpstr>Arial</vt:lpstr>
      <vt:lpstr>Thème Office</vt:lpstr>
      <vt:lpstr>Pont de Branson Martigny - Fully</vt:lpstr>
      <vt:lpstr>1. Analyse globale du secteur </vt:lpstr>
      <vt:lpstr>Degrés de contrainte</vt:lpstr>
      <vt:lpstr>2. Situation de danger</vt:lpstr>
      <vt:lpstr>2. Situation de danger</vt:lpstr>
      <vt:lpstr>3. Objectifs de protection</vt:lpstr>
      <vt:lpstr>3. Objectifs de protection</vt:lpstr>
      <vt:lpstr>4. Concepts de protection</vt:lpstr>
      <vt:lpstr>4. Concepts de protection</vt:lpstr>
      <vt:lpstr>5. Variante 1 - Zones inondables</vt:lpstr>
      <vt:lpstr>5. Variante 2 - Elargissement</vt:lpstr>
      <vt:lpstr>5. Variante 3 - Zones inondables + élargissement</vt:lpstr>
      <vt:lpstr>5. Concept de herse à bois</vt:lpstr>
      <vt:lpstr>6. Coûts estimés </vt:lpstr>
      <vt:lpstr>6. Comparaison de variantes </vt:lpstr>
      <vt:lpstr>7. Variante retenue </vt:lpstr>
      <vt:lpstr> Merci pour votre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Utilisateur Microsoft Office</dc:creator>
  <cp:lastModifiedBy>Colin Liaudat</cp:lastModifiedBy>
  <cp:revision>2</cp:revision>
  <dcterms:created xsi:type="dcterms:W3CDTF">2019-04-02T06:24:35Z</dcterms:created>
  <dcterms:modified xsi:type="dcterms:W3CDTF">2025-10-10T14:43:23Z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